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hdphoto1.wdp" ContentType="image/vnd.ms-photo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hdphoto2.wdp" ContentType="image/vnd.ms-photo"/>
  <Override PartName="/ppt/media/image1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24384000" cy="13716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86385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605852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86385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1605852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r">
              <a:spcBef>
                <a:spcPts val="1417"/>
              </a:spcBef>
            </a:pP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2b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2"/>
          <p:cNvSpPr/>
          <p:nvPr/>
        </p:nvSpPr>
        <p:spPr>
          <a:xfrm>
            <a:off x="505440" y="12929400"/>
            <a:ext cx="23372640" cy="0"/>
          </a:xfrm>
          <a:prstGeom prst="line">
            <a:avLst/>
          </a:prstGeom>
          <a:ln w="12700">
            <a:solidFill>
              <a:srgbClr val="ffffff">
                <a:alpha val="9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Shape 3"/>
          <p:cNvSpPr/>
          <p:nvPr/>
        </p:nvSpPr>
        <p:spPr>
          <a:xfrm flipH="1" rot="10800000">
            <a:off x="23169600" y="373320"/>
            <a:ext cx="799920" cy="75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27" y="0"/>
                </a:moveTo>
                <a:lnTo>
                  <a:pt x="53" y="8251"/>
                </a:lnTo>
                <a:lnTo>
                  <a:pt x="81" y="8340"/>
                </a:lnTo>
                <a:lnTo>
                  <a:pt x="0" y="8340"/>
                </a:lnTo>
                <a:lnTo>
                  <a:pt x="0" y="21600"/>
                </a:lnTo>
                <a:lnTo>
                  <a:pt x="4168" y="21600"/>
                </a:lnTo>
                <a:lnTo>
                  <a:pt x="17485" y="21600"/>
                </a:lnTo>
                <a:lnTo>
                  <a:pt x="21545" y="21600"/>
                </a:lnTo>
                <a:lnTo>
                  <a:pt x="21545" y="8430"/>
                </a:lnTo>
                <a:lnTo>
                  <a:pt x="21600" y="8251"/>
                </a:lnTo>
                <a:lnTo>
                  <a:pt x="10827" y="0"/>
                </a:lnTo>
                <a:close/>
              </a:path>
            </a:pathLst>
          </a:cu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sldNum"/>
          </p:nvPr>
        </p:nvSpPr>
        <p:spPr>
          <a:xfrm>
            <a:off x="23272920" y="433440"/>
            <a:ext cx="592920" cy="420840"/>
          </a:xfrm>
          <a:prstGeom prst="rect">
            <a:avLst/>
          </a:prstGeom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5351D95E-3770-4446-96E9-42F17A082599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r>
              <a:rPr b="0" lang="en-US" sz="2400" spc="-1" strike="noStrike">
                <a:solidFill>
                  <a:srgbClr val="949ca9"/>
                </a:solidFill>
                <a:latin typeface="Source Sans Pro"/>
              </a:rPr>
              <a:t>Click to edit the title text format</a:t>
            </a:r>
            <a:endParaRPr b="0" lang="en-US" sz="2400" spc="-1" strike="noStrike">
              <a:solidFill>
                <a:srgbClr val="949ca9"/>
              </a:solidFill>
              <a:latin typeface="Source Sans Pro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r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49" strike="noStrike">
                <a:solidFill>
                  <a:srgbClr val="949ca9"/>
                </a:solidFill>
                <a:latin typeface="Source Sans Pro"/>
              </a:rPr>
              <a:t>Click to edit the outline text format</a:t>
            </a: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  <a:p>
            <a:pPr lvl="1" marL="864000" indent="-324000" algn="r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49" strike="noStrike">
                <a:solidFill>
                  <a:srgbClr val="949ca9"/>
                </a:solidFill>
                <a:latin typeface="Source Sans Pro"/>
              </a:rPr>
              <a:t>Second Outline Level</a:t>
            </a: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  <a:p>
            <a:pPr lvl="2" marL="1296000" indent="-288000" algn="r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49" strike="noStrike">
                <a:solidFill>
                  <a:srgbClr val="949ca9"/>
                </a:solidFill>
                <a:latin typeface="Source Sans Pro"/>
              </a:rPr>
              <a:t>Third Outline Level</a:t>
            </a: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  <a:p>
            <a:pPr lvl="3" marL="1728000" indent="-216000" algn="r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49" strike="noStrike">
                <a:solidFill>
                  <a:srgbClr val="949ca9"/>
                </a:solidFill>
                <a:latin typeface="Source Sans Pro"/>
              </a:rPr>
              <a:t>Fourth Outline Level</a:t>
            </a:r>
            <a:endParaRPr b="0" lang="en-US" sz="2400" spc="-49" strike="noStrike">
              <a:solidFill>
                <a:srgbClr val="949ca9"/>
              </a:solidFill>
              <a:latin typeface="Source Sans Pro"/>
            </a:endParaRPr>
          </a:p>
          <a:p>
            <a:pPr lvl="4" marL="2160000" indent="-216000" algn="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49" strike="noStrike">
                <a:solidFill>
                  <a:srgbClr val="949ca9"/>
                </a:solidFill>
                <a:latin typeface="Source Sans Pro"/>
              </a:rPr>
              <a:t>Fifth Outline Level</a:t>
            </a:r>
            <a:endParaRPr b="0" lang="en-US" sz="2000" spc="-49" strike="noStrike">
              <a:solidFill>
                <a:srgbClr val="949ca9"/>
              </a:solidFill>
              <a:latin typeface="Source Sans Pro"/>
            </a:endParaRPr>
          </a:p>
          <a:p>
            <a:pPr lvl="5" marL="2592000" indent="-216000" algn="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49" strike="noStrike">
                <a:solidFill>
                  <a:srgbClr val="949ca9"/>
                </a:solidFill>
                <a:latin typeface="Source Sans Pro"/>
              </a:rPr>
              <a:t>Sixth Outline Level</a:t>
            </a:r>
            <a:endParaRPr b="0" lang="en-US" sz="2000" spc="-49" strike="noStrike">
              <a:solidFill>
                <a:srgbClr val="949ca9"/>
              </a:solidFill>
              <a:latin typeface="Source Sans Pro"/>
            </a:endParaRPr>
          </a:p>
          <a:p>
            <a:pPr lvl="6" marL="3024000" indent="-216000" algn="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49" strike="noStrike">
                <a:solidFill>
                  <a:srgbClr val="949ca9"/>
                </a:solidFill>
                <a:latin typeface="Source Sans Pro"/>
              </a:rPr>
              <a:t>Seventh Outline Level</a:t>
            </a:r>
            <a:endParaRPr b="0" lang="en-US" sz="2000" spc="-49" strike="noStrike">
              <a:solidFill>
                <a:srgbClr val="949ca9"/>
              </a:solidFill>
              <a:latin typeface="Source Sans Pro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microsoft.com/office/2007/relationships/hdphoto" Target="../media/hdphoto1.wdp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microsoft.com/office/2007/relationships/hdphoto" Target="../media/hdphoto2.wdp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77"/>
          <p:cNvSpPr/>
          <p:nvPr/>
        </p:nvSpPr>
        <p:spPr>
          <a:xfrm>
            <a:off x="4278240" y="10740240"/>
            <a:ext cx="15446520" cy="15721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our IT Rockstars, 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is 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everyone</a:t>
            </a:r>
            <a:endParaRPr b="0" lang="en-US" sz="6700" spc="-1" strike="noStrike">
              <a:latin typeface="Arial"/>
            </a:endParaRPr>
          </a:p>
        </p:txBody>
      </p:sp>
      <p:sp>
        <p:nvSpPr>
          <p:cNvPr id="42" name="Shape 78"/>
          <p:cNvSpPr/>
          <p:nvPr/>
        </p:nvSpPr>
        <p:spPr>
          <a:xfrm>
            <a:off x="2148120" y="5727600"/>
            <a:ext cx="7840800" cy="513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Shape 83"/>
          <p:cNvSpPr txBox="1"/>
          <p:nvPr/>
        </p:nvSpPr>
        <p:spPr>
          <a:xfrm>
            <a:off x="23453280" y="433440"/>
            <a:ext cx="23220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B0A81725-A41C-42C6-9076-A03E5B9CB9B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pic>
        <p:nvPicPr>
          <p:cNvPr id="44" name="Afbeelding 10" descr=""/>
          <p:cNvPicPr/>
          <p:nvPr/>
        </p:nvPicPr>
        <p:blipFill>
          <a:blip r:embed="rId1"/>
          <a:stretch/>
        </p:blipFill>
        <p:spPr>
          <a:xfrm>
            <a:off x="6473520" y="70560"/>
            <a:ext cx="11314080" cy="11314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fbeelding 7"/>
          <p:cNvSpPr txBox="1"/>
          <p:nvPr/>
        </p:nvSpPr>
        <p:spPr>
          <a:xfrm>
            <a:off x="0" y="0"/>
            <a:ext cx="24383520" cy="14338800"/>
          </a:xfrm>
          <a:prstGeom prst="rect">
            <a:avLst/>
          </a:prstGeom>
          <a:blipFill rotWithShape="0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20000" contrast="-40000"/>
                      </a14:imgEffect>
                    </a14:imgLayer>
                  </a14:imgProps>
                </a:ext>
              </a:extLst>
            </a:blip>
            <a:stretch/>
          </a:blipFill>
          <a:ln w="0">
            <a:noFill/>
          </a:ln>
        </p:spPr>
        <p:txBody>
          <a:bodyPr lIns="90000" rIns="90000" tIns="45000" bIns="45000" anchorCtr="1">
            <a:noAutofit/>
          </a:bodyPr>
          <a:p>
            <a:r>
              <a:rPr b="0" lang="en-US" sz="1800" spc="-1" strike="noStrike">
                <a:latin typeface="Arial"/>
              </a:rPr>
              <a:t>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" name="Shape 325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174098E0-B0BE-4B30-BD75-A2F4A50F7851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7" name="Shape 326"/>
          <p:cNvSpPr/>
          <p:nvPr/>
        </p:nvSpPr>
        <p:spPr>
          <a:xfrm>
            <a:off x="4120560" y="1062720"/>
            <a:ext cx="1614276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Project Loom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‘</a:t>
            </a: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To infinity and Beyond’</a:t>
            </a:r>
            <a:endParaRPr b="0" lang="en-US" sz="6700" spc="-1" strike="noStrike">
              <a:latin typeface="Arial"/>
            </a:endParaRPr>
          </a:p>
        </p:txBody>
      </p:sp>
      <p:pic>
        <p:nvPicPr>
          <p:cNvPr id="48" name="Afbeelding 55" descr=""/>
          <p:cNvPicPr/>
          <p:nvPr/>
        </p:nvPicPr>
        <p:blipFill>
          <a:blip r:embed="rId3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49" name="Pijl: rechts 13"/>
          <p:cNvSpPr/>
          <p:nvPr/>
        </p:nvSpPr>
        <p:spPr>
          <a:xfrm>
            <a:off x="2165040" y="2563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Rechthoek 4"/>
          <p:cNvSpPr/>
          <p:nvPr/>
        </p:nvSpPr>
        <p:spPr>
          <a:xfrm>
            <a:off x="2589120" y="3327120"/>
            <a:ext cx="19729800" cy="37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720">
              <a:lnSpc>
                <a:spcPct val="100000"/>
              </a:lnSpc>
              <a:buSzPct val="100000"/>
              <a:buBlip>
                <a:blip r:embed="rId4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Wat is Project Loom</a:t>
            </a:r>
            <a:endParaRPr b="0" lang="en-US" sz="6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SzPct val="100000"/>
              <a:buBlip>
                <a:blip r:embed="rId5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Waarom</a:t>
            </a:r>
            <a:endParaRPr b="0" lang="en-US" sz="6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SzPct val="100000"/>
              <a:buBlip>
                <a:blip r:embed="rId6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Hoe</a:t>
            </a:r>
            <a:endParaRPr b="0" lang="en-US" sz="6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SzPct val="100000"/>
              <a:buBlip>
                <a:blip r:embed="rId7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Toekomst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325_0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E053558-ED67-45DA-A897-2519197CA8DC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52" name="Shape 326_1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8800" spc="-134" strike="noStrike">
                <a:solidFill>
                  <a:srgbClr val="f7feff"/>
                </a:solidFill>
                <a:latin typeface="Poppins"/>
                <a:ea typeface="Poppins"/>
              </a:rPr>
              <a:t>THANK YOU!!!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53" name="Afbeelding 55_1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54" name="Pijl: rechts 13_1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"/>
          <p:cNvSpPr txBox="1"/>
          <p:nvPr/>
        </p:nvSpPr>
        <p:spPr>
          <a:xfrm>
            <a:off x="2286000" y="457200"/>
            <a:ext cx="2126880" cy="1338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8800" spc="-1" strike="noStrike">
                <a:latin typeface="Arial"/>
              </a:rPr>
              <a:t>Wat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2286000" y="2971800"/>
            <a:ext cx="15316200" cy="633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e6e905"/>
                </a:solidFill>
                <a:latin typeface="Arial"/>
              </a:rPr>
              <a:t>Virtual threads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Delimited Continuations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Tail-Call optimizations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325_1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64523F6C-D560-4D21-BC55-8476A6B1D8A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58" name="Shape 326_0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9" name="Afbeelding 55_0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60" name="Pijl: rechts 13_0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 txBox="1"/>
          <p:nvPr/>
        </p:nvSpPr>
        <p:spPr>
          <a:xfrm>
            <a:off x="2286000" y="457200"/>
            <a:ext cx="4362480" cy="1338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8800" spc="-1" strike="noStrike">
                <a:latin typeface="Arial"/>
              </a:rPr>
              <a:t>Waarom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62" name=""/>
          <p:cNvSpPr txBox="1"/>
          <p:nvPr/>
        </p:nvSpPr>
        <p:spPr>
          <a:xfrm>
            <a:off x="2286000" y="2971800"/>
            <a:ext cx="19888200" cy="633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Betere throughput door virtual threads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 debuggen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OS threads schaalt niet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325_2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88165DB-B1E1-4770-A30F-9157A807C924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64" name="Shape 326_2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5" name="Afbeelding 55_2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66" name="Pijl: rechts 13_2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 txBox="1"/>
          <p:nvPr/>
        </p:nvSpPr>
        <p:spPr>
          <a:xfrm>
            <a:off x="2286000" y="457200"/>
            <a:ext cx="4362480" cy="1338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8800" spc="-1" strike="noStrike">
                <a:latin typeface="Arial"/>
              </a:rPr>
              <a:t>Waarom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68" name=""/>
          <p:cNvSpPr txBox="1"/>
          <p:nvPr/>
        </p:nvSpPr>
        <p:spPr>
          <a:xfrm>
            <a:off x="2286000" y="2971800"/>
            <a:ext cx="19888200" cy="633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Betere throughput door virtual threads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 debuggen</a:t>
            </a:r>
            <a:endParaRPr b="0" lang="en-US" sz="8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OS threads schaalt niet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325_3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926D5EF-5A1D-47AD-892A-955184B7ECA9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70" name="Shape 326_3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1" name="Afbeelding 55_3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72" name="Pijl: rechts 13_3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 txBox="1"/>
          <p:nvPr/>
        </p:nvSpPr>
        <p:spPr>
          <a:xfrm>
            <a:off x="2286000" y="457200"/>
            <a:ext cx="2230560" cy="1338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8800" spc="-1" strike="noStrike">
                <a:latin typeface="Arial"/>
              </a:rPr>
              <a:t>Hoe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2286000" y="2971800"/>
            <a:ext cx="19888200" cy="633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Demo tijd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325_4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C3A57140-2FA4-493A-88B1-D12357E8C721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76" name="Shape 326_4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7" name="Afbeelding 55_4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78" name="Pijl: rechts 13_4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"/>
          <p:cNvSpPr txBox="1"/>
          <p:nvPr/>
        </p:nvSpPr>
        <p:spPr>
          <a:xfrm>
            <a:off x="2286000" y="457200"/>
            <a:ext cx="4966200" cy="1338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8800" spc="-1" strike="noStrike">
                <a:latin typeface="Arial"/>
              </a:rPr>
              <a:t>Toekomst</a:t>
            </a:r>
            <a:endParaRPr b="0" lang="en-US" sz="8800" spc="-1" strike="noStrike">
              <a:latin typeface="Arial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2286000" y="2971800"/>
            <a:ext cx="19888200" cy="633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 </a:t>
            </a:r>
            <a:r>
              <a:rPr b="0" lang="en-US" sz="8800" spc="-1" strike="noStrike">
                <a:latin typeface="Arial"/>
              </a:rPr>
              <a:t>Scale in the cloud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Afbeelding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24383520" cy="13698360"/>
          </a:xfrm>
          <a:prstGeom prst="rect">
            <a:avLst/>
          </a:prstGeom>
          <a:ln w="0">
            <a:noFill/>
          </a:ln>
        </p:spPr>
      </p:pic>
      <p:sp>
        <p:nvSpPr>
          <p:cNvPr id="82" name="Shape 325"/>
          <p:cNvSpPr txBox="1"/>
          <p:nvPr/>
        </p:nvSpPr>
        <p:spPr>
          <a:xfrm>
            <a:off x="23376960" y="433440"/>
            <a:ext cx="384480" cy="420840"/>
          </a:xfrm>
          <a:prstGeom prst="rect">
            <a:avLst/>
          </a:prstGeom>
          <a:noFill/>
          <a:ln w="12600">
            <a:noFill/>
          </a:ln>
        </p:spPr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55320C24-04C7-49CB-9A9E-FA600A267D0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83" name="Shape 326"/>
          <p:cNvSpPr/>
          <p:nvPr/>
        </p:nvSpPr>
        <p:spPr>
          <a:xfrm>
            <a:off x="4382640" y="6066000"/>
            <a:ext cx="16142760" cy="10810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8800" spc="-134" strike="noStrike">
                <a:solidFill>
                  <a:srgbClr val="f7feff"/>
                </a:solidFill>
                <a:latin typeface="Poppins"/>
                <a:ea typeface="Poppins"/>
              </a:rPr>
              <a:t>THANK YOU!!!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84" name="Afbeelding 55" descr=""/>
          <p:cNvPicPr/>
          <p:nvPr/>
        </p:nvPicPr>
        <p:blipFill>
          <a:blip r:embed="rId3"/>
          <a:stretch/>
        </p:blipFill>
        <p:spPr>
          <a:xfrm>
            <a:off x="387720" y="174240"/>
            <a:ext cx="1368000" cy="1368000"/>
          </a:xfrm>
          <a:prstGeom prst="rect">
            <a:avLst/>
          </a:prstGeom>
          <a:ln w="0">
            <a:noFill/>
          </a:ln>
        </p:spPr>
      </p:pic>
      <p:sp>
        <p:nvSpPr>
          <p:cNvPr id="85" name="Pijl: rechts 13"/>
          <p:cNvSpPr/>
          <p:nvPr/>
        </p:nvSpPr>
        <p:spPr>
          <a:xfrm>
            <a:off x="2165040" y="1807560"/>
            <a:ext cx="20577960" cy="74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"/>
          <p:cNvSpPr txBox="1"/>
          <p:nvPr/>
        </p:nvSpPr>
        <p:spPr>
          <a:xfrm>
            <a:off x="2286000" y="7315200"/>
            <a:ext cx="14173200" cy="1791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4000" spc="-1" strike="noStrike">
                <a:latin typeface="Arial"/>
              </a:rPr>
              <a:t>References and sources</a:t>
            </a:r>
            <a:endParaRPr b="0" lang="en-US" sz="40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</a:rPr>
              <a:t> </a:t>
            </a:r>
            <a:r>
              <a:rPr b="0" lang="en-US" sz="4000" spc="-1" strike="noStrike">
                <a:latin typeface="Arial"/>
              </a:rPr>
              <a:t>Source codes</a:t>
            </a:r>
            <a:endParaRPr b="0" lang="en-US" sz="40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</a:rPr>
              <a:t> </a:t>
            </a:r>
            <a:r>
              <a:rPr b="0" lang="en-US" sz="4000" spc="-1" strike="noStrike">
                <a:latin typeface="Arial"/>
              </a:rPr>
              <a:t>Links to papers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21A7E6653F1646869C63888A39BC89" ma:contentTypeVersion="9" ma:contentTypeDescription="Een nieuw document maken." ma:contentTypeScope="" ma:versionID="d382ba585bd6a9a017c7ac6ed3e70ce7">
  <xsd:schema xmlns:xsd="http://www.w3.org/2001/XMLSchema" xmlns:xs="http://www.w3.org/2001/XMLSchema" xmlns:p="http://schemas.microsoft.com/office/2006/metadata/properties" xmlns:ns2="3eceaa43-b75f-494f-8306-e5a6fc9b3089" xmlns:ns3="da431488-5ef7-4c0c-85d2-e0266e480103" targetNamespace="http://schemas.microsoft.com/office/2006/metadata/properties" ma:root="true" ma:fieldsID="bc61c074654c2214e26a105182907ed5" ns2:_="" ns3:_="">
    <xsd:import namespace="3eceaa43-b75f-494f-8306-e5a6fc9b3089"/>
    <xsd:import namespace="da431488-5ef7-4c0c-85d2-e0266e480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eaa43-b75f-494f-8306-e5a6fc9b30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31488-5ef7-4c0c-85d2-e0266e48010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F728A1-7F62-48B2-A516-BDCF28CB53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66CBD0-BEBB-4AA5-B1CB-0BD8FD00C1F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48D4E65-A8DD-4C72-8CBC-A4C97243FE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ceaa43-b75f-494f-8306-e5a6fc9b3089"/>
    <ds:schemaRef ds:uri="da431488-5ef7-4c0c-85d2-e0266e4801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4503</TotalTime>
  <Application>LibreOffice/7.1.3.2$Windows_X86_64 LibreOffice_project/47f78053abe362b9384784d31a6e56f8511eb1c1</Application>
  <AppVersion>15.0000</AppVersion>
  <Words>25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Jelena Scheffers (RS)</dc:creator>
  <dc:description/>
  <dc:language>en-US</dc:language>
  <cp:lastModifiedBy/>
  <dcterms:modified xsi:type="dcterms:W3CDTF">2021-05-19T09:43:26Z</dcterms:modified>
  <cp:revision>571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0x0101002821A7E6653F1646869C63888A39BC89</vt:lpwstr>
  </property>
  <property fmtid="{D5CDD505-2E9C-101B-9397-08002B2CF9AE}" pid="3" name="Notes">
    <vt:i4>1</vt:i4>
  </property>
  <property fmtid="{D5CDD505-2E9C-101B-9397-08002B2CF9AE}" pid="4" name="PresentationFormat">
    <vt:lpwstr>Aangepast</vt:lpwstr>
  </property>
  <property fmtid="{D5CDD505-2E9C-101B-9397-08002B2CF9AE}" pid="5" name="Slides">
    <vt:i4>4</vt:i4>
  </property>
</Properties>
</file>